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02" r:id="rId2"/>
    <p:sldId id="352" r:id="rId3"/>
    <p:sldId id="407" r:id="rId4"/>
    <p:sldId id="408" r:id="rId5"/>
    <p:sldId id="404" r:id="rId6"/>
    <p:sldId id="409" r:id="rId7"/>
    <p:sldId id="405" r:id="rId8"/>
    <p:sldId id="369" r:id="rId9"/>
  </p:sldIdLst>
  <p:sldSz cx="9144000" cy="6858000" type="screen4x3"/>
  <p:notesSz cx="6797675" cy="99250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B531"/>
    <a:srgbClr val="659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75" autoAdjust="0"/>
    <p:restoredTop sz="92334" autoAdjust="0"/>
  </p:normalViewPr>
  <p:slideViewPr>
    <p:cSldViewPr>
      <p:cViewPr>
        <p:scale>
          <a:sx n="100" d="100"/>
          <a:sy n="100" d="100"/>
        </p:scale>
        <p:origin x="-2202" y="-2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6400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3"/>
            <a:ext cx="2946400" cy="4967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157953-4FB4-4C2B-B229-0404B0EB3887}" type="datetimeFigureOut">
              <a:rPr lang="ru-RU" smtClean="0"/>
              <a:t>08.11.2024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957"/>
            <a:ext cx="5438775" cy="44657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6734"/>
            <a:ext cx="2946400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6734"/>
            <a:ext cx="2946400" cy="4967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E9E41-E28A-486F-AB6D-017F8D6D3391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340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905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349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BE9E41-E28A-486F-AB6D-017F8D6D3391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905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36DCB-8FD6-43A0-92C8-AA3F07A03D91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34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C67F2-D0CB-4942-9122-B3429D24F190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368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67054-7411-4091-A63A-23F09620D778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125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9CEA7-3C40-429C-8898-AA6551ABE2EE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4358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01497-0662-4F29-8B94-BD8AF3621D6A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9568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EA482-BFAB-46E5-9BE4-53C52257581D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320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5FCA1-FE05-4F1D-BA2B-1B5C5E07195F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500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F0880-169E-431D-ABCB-958DD8B1264D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980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3C40-1D00-4E67-B44F-1CF0BC81E060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63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A8097-91A2-491D-9A05-760D1A61B624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1425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87034-33D5-4CE9-B89B-335042D8F6AB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748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B40CB-F0AD-40AB-B8E6-9C47CB1C3098}" type="datetime1">
              <a:rPr lang="ru-RU" smtClean="0"/>
              <a:t>08.11.2024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21B78-2604-4B9D-8E10-0DD509A5E8E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465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20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управление </a:t>
              </a:r>
            </a:p>
            <a:p>
              <a:r>
                <a:rPr lang="ru-RU" sz="2000" b="1" dirty="0" err="1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20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ru-RU" sz="20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2" name="Прямоугольник 11"/>
          <p:cNvSpPr/>
          <p:nvPr/>
        </p:nvSpPr>
        <p:spPr>
          <a:xfrm>
            <a:off x="269270" y="1631279"/>
            <a:ext cx="8573571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</a:t>
            </a:r>
          </a:p>
          <a:p>
            <a:pPr algn="ctr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отдела по надзору за тепловыми энергоустановками и энергосбережения Северо-Западного управления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</a:p>
          <a:p>
            <a:pPr algn="ctr">
              <a:defRPr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Чмуль Валерий Николаевич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 sz="4000" dirty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ru-RU" sz="4000" dirty="0">
              <a:solidFill>
                <a:srgbClr val="FFFF00"/>
              </a:solidFill>
            </a:endParaRPr>
          </a:p>
          <a:p>
            <a:pPr>
              <a:defRPr/>
            </a:pPr>
            <a:endParaRPr lang="ru-RU" sz="1100" i="1" dirty="0">
              <a:solidFill>
                <a:srgbClr val="003366"/>
              </a:solidFill>
            </a:endParaRPr>
          </a:p>
          <a:p>
            <a:pPr>
              <a:defRPr/>
            </a:pPr>
            <a:endParaRPr lang="ru-RU" sz="1400" i="1" dirty="0">
              <a:solidFill>
                <a:schemeClr val="bg2"/>
              </a:solidFill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73811" y="3612335"/>
            <a:ext cx="8964488" cy="2901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 lIns="130046" tIns="65023" rIns="130046" bIns="65023">
            <a:spAutoFit/>
          </a:bodyPr>
          <a:lstStyle/>
          <a:p>
            <a:pPr algn="ctr"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 итогах проверки готовности муниципальных образований и предприятий теплоэнергетики к прохождению осенне-зимнего периода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2024-2025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годов»</a:t>
            </a: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 ноября </a:t>
            </a:r>
            <a:r>
              <a:rPr lang="ru-RU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</a:t>
            </a:r>
            <a:r>
              <a:rPr lang="ru-RU" sz="1600" dirty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  <a:p>
            <a:pPr algn="ctr">
              <a:defRPr/>
            </a:pPr>
            <a:r>
              <a:rPr lang="ru-RU" sz="1600" dirty="0" smtClean="0">
                <a:solidFill>
                  <a:schemeClr val="tx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</a:t>
            </a:r>
            <a:endParaRPr lang="ru-RU" sz="1600" dirty="0">
              <a:solidFill>
                <a:schemeClr val="tx1">
                  <a:lumMod val="9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1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1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796" y="1725960"/>
            <a:ext cx="85324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66925" algn="ctr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документы</a:t>
            </a:r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 октября 2020 года)</a:t>
            </a:r>
          </a:p>
          <a:p>
            <a:pPr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нормативные акты, регламентирующие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порядок оценки готовности теплоснабжающих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организаций, муниципальных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 к работе в отопительный период.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AutoNum type="arabicPeriod"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от 27.07.2010 № 190-ФЗ «О теплоснабжении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lvl="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«Правила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оценки готовности к отопительному периоду»,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утвержденные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Минэнерго России от 12.03 2013 № 103.</a:t>
            </a:r>
          </a:p>
        </p:txBody>
      </p:sp>
    </p:spTree>
    <p:extLst>
      <p:ext uri="{BB962C8B-B14F-4D97-AF65-F5344CB8AC3E}">
        <p14:creationId xmlns:p14="http://schemas.microsoft.com/office/powerpoint/2010/main" val="67864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2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725960"/>
            <a:ext cx="882047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066925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Показатели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надзорной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</a:t>
            </a:r>
            <a:endParaRPr lang="ru-RU" altLang="ru-RU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Должностные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лица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Управления приняли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участие 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1023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проверках  теплоснабжающих и теплосетевых организаций,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 том числе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проверке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объектов по производству тепловой и электрической энергии в режиме комбинированной выработки в составе комиссий, образованных органами местного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самоуправления.</a:t>
            </a: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Во исполнение поручения Правительства Российской Федерации от 01.08.2024</a:t>
            </a:r>
            <a:br>
              <a:rPr lang="ru-RU" alt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№ АН-П51-24993 проведены внеплановые проверки в отношении 19 организаций энергетики.</a:t>
            </a: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pPr indent="447675"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участия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служащих Управления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работе комиссий по оценке готовности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организаций энергетики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использованы при оценке готовности муниципальных образований к работе в отопительный период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3319" y="4293096"/>
            <a:ext cx="8064896" cy="93610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Выявлено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порядка 10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тысяч нарушений  требований нормативных документов в сфере энергетики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(9866 </a:t>
            </a:r>
            <a:r>
              <a:rPr lang="ru-RU" alt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нарушений).</a:t>
            </a:r>
            <a:endParaRPr lang="ru-RU" alt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9796" y="1725960"/>
            <a:ext cx="85324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 по готовности в отношении теплоснабжающих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(теплосетевых) организаций года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выполнение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запланированных ремонтов оборудования котельных, тепловых сетей, а также зданий и сооружений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объектов теплоснабжения.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Не проведение в полном объёме режимно-наладочных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испытаний основного и вспомогательного оборудования объектов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теплоснабжения.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Отсутствие технической возможности обеспечивать своевременную и бесперебойную подготовку и подачу резервного вида топлива на котельной.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Отсутствие  нормативных запасов топлива на источниках тепловой энергии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Наличие не выполненных в установленные сроки предписаний, влияющих на надёжность работы в отопительный период.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49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99412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Северо-Западное 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4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72816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проверках муниципальных образований в 2023 и 2024 годах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782817"/>
              </p:ext>
            </p:extLst>
          </p:nvPr>
        </p:nvGraphicFramePr>
        <p:xfrm>
          <a:off x="467544" y="2276872"/>
          <a:ext cx="8208912" cy="3568408"/>
        </p:xfrm>
        <a:graphic>
          <a:graphicData uri="http://schemas.openxmlformats.org/drawingml/2006/table">
            <a:tbl>
              <a:tblPr/>
              <a:tblGrid>
                <a:gridCol w="2514347"/>
                <a:gridCol w="2094165"/>
                <a:gridCol w="1656184"/>
                <a:gridCol w="1944216"/>
              </a:tblGrid>
              <a:tr h="775576"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Субъект Российской Федерации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Подлежали </a:t>
                      </a: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оценке </a:t>
                      </a:r>
                      <a:r>
                        <a:rPr lang="ru-RU" sz="14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готовности в 2023 году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Получено</a:t>
                      </a:r>
                      <a:b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паспортов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Подлежали оценке готовности в 2024 году</a:t>
                      </a:r>
                      <a:endParaRPr lang="ru-RU" sz="1400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Архангельская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41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Вологодская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66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Калининградская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21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22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Ленинградская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171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160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Мурманская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Новгородская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29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Псковская область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25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3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Республика Карелия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13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6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+mn-cs"/>
                        </a:rPr>
                        <a:t>Санкт-Петербург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34925" marR="34925" marT="34925" marB="349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fontAlgn="b">
                        <a:spcAft>
                          <a:spcPts val="0"/>
                        </a:spcAft>
                      </a:pPr>
                      <a:r>
                        <a:rPr lang="ru-RU" sz="1400" kern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Итого: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388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367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371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89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107504" y="98514"/>
            <a:ext cx="8964488" cy="1386270"/>
            <a:chOff x="0" y="188640"/>
            <a:chExt cx="9144000" cy="1296144"/>
          </a:xfrm>
        </p:grpSpPr>
        <p:sp>
          <p:nvSpPr>
            <p:cNvPr id="7" name="Заголовок 5"/>
            <p:cNvSpPr txBox="1">
              <a:spLocks/>
            </p:cNvSpPr>
            <p:nvPr/>
          </p:nvSpPr>
          <p:spPr>
            <a:xfrm>
              <a:off x="1547664" y="274638"/>
              <a:ext cx="7139136" cy="994122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Северо-Западное </a:t>
              </a:r>
              <a:r>
                <a:rPr lang="ru-RU" sz="1800" b="1" dirty="0" smtClean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управление </a:t>
              </a:r>
              <a:endPara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ru-RU" sz="1800" b="1" dirty="0" err="1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Ростехнадзора</a:t>
              </a:r>
              <a:r>
                <a:rPr lang="ru-RU" sz="1800" b="1" dirty="0">
                  <a:solidFill>
                    <a:schemeClr val="accent3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0" y="1412776"/>
              <a:ext cx="9144000" cy="0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0" y="1484784"/>
              <a:ext cx="9144000" cy="0"/>
            </a:xfrm>
            <a:prstGeom prst="line">
              <a:avLst/>
            </a:prstGeom>
            <a:ln w="762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7544" y="188640"/>
              <a:ext cx="936104" cy="10801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1" name="Прямоугольник 10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5</a:t>
            </a:r>
            <a:endParaRPr lang="ru-RU" sz="1600" dirty="0">
              <a:solidFill>
                <a:schemeClr val="bg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9796" y="1725960"/>
            <a:ext cx="853243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  <a:buClr>
                <a:schemeClr val="tx2"/>
              </a:buClr>
              <a:defRPr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нарушения требований по готовности в отношении муниципальных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образований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>
                <a:schemeClr val="tx2"/>
              </a:buClr>
              <a:defRPr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Неготовность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теплоснабжающих 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(или)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теплосетевых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 к работе в отопительный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Отсутствие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паспортов готовности к отопительному периоду у  социально-значимых потребителей тепловой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энергии.</a:t>
            </a:r>
          </a:p>
          <a:p>
            <a:pPr lvl="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Невыполнение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образованиями требований по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готовности к  отопительному периоду (отсутствие  разработанной системы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состояния системы теплоснабжения;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механизма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оперативно-диспетчерского управления в системе теплоснабжения).</a:t>
            </a:r>
          </a:p>
        </p:txBody>
      </p:sp>
    </p:spTree>
    <p:extLst>
      <p:ext uri="{BB962C8B-B14F-4D97-AF65-F5344CB8AC3E}">
        <p14:creationId xmlns:p14="http://schemas.microsoft.com/office/powerpoint/2010/main" val="171330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99412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Северо-Западное у</a:t>
            </a:r>
            <a:r>
              <a:rPr lang="ru-RU" sz="1800" b="1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правление 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0" y="1484784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4355976" y="6381328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        </a:t>
            </a:r>
            <a:r>
              <a:rPr lang="ru-RU" sz="1600" dirty="0" smtClean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Слайд </a:t>
            </a:r>
            <a:r>
              <a:rPr lang="ru-RU" sz="1600" dirty="0">
                <a:solidFill>
                  <a:schemeClr val="bg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772816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проверках муниципальных образований </a:t>
            </a: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период 2019-2023 годов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3536750"/>
              </p:ext>
            </p:extLst>
          </p:nvPr>
        </p:nvGraphicFramePr>
        <p:xfrm>
          <a:off x="426365" y="2780928"/>
          <a:ext cx="8363277" cy="2676209"/>
        </p:xfrm>
        <a:graphic>
          <a:graphicData uri="http://schemas.openxmlformats.org/drawingml/2006/table">
            <a:tbl>
              <a:tblPr/>
              <a:tblGrid>
                <a:gridCol w="319035"/>
                <a:gridCol w="1155031"/>
                <a:gridCol w="546488"/>
                <a:gridCol w="450066"/>
                <a:gridCol w="364612"/>
                <a:gridCol w="440572"/>
                <a:gridCol w="438673"/>
                <a:gridCol w="341823"/>
                <a:gridCol w="478553"/>
                <a:gridCol w="478553"/>
                <a:gridCol w="478553"/>
                <a:gridCol w="478553"/>
                <a:gridCol w="478553"/>
                <a:gridCol w="478553"/>
                <a:gridCol w="478553"/>
                <a:gridCol w="478553"/>
                <a:gridCol w="478553"/>
              </a:tblGrid>
              <a:tr h="19342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Субъект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2019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2021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</a:rPr>
                        <a:t>2023</a:t>
                      </a:r>
                      <a:endParaRPr lang="ru-RU" sz="9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869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план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 готов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0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Архангельская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Вологодская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639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Калининградская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108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Ленинградская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Мурманская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Новгородская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Псковская область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1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Республика Карелия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Санкт-Петербург</a:t>
                      </a: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  <a:endParaRPr lang="ru-RU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85138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Итого:</a:t>
                      </a:r>
                    </a:p>
                  </a:txBody>
                  <a:tcPr marL="6235" marR="6235" marT="623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488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61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476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388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  <a:endParaRPr lang="ru-RU" sz="9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35" marR="6235" marT="623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7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139136" cy="994122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Северо-Западное управление </a:t>
            </a:r>
            <a:b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err="1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Ростехнадзора</a:t>
            </a:r>
            <a:r>
              <a:rPr lang="ru-RU" sz="1800" b="1" dirty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0" y="1412776"/>
            <a:ext cx="9144000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93610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82834" y="3421449"/>
            <a:ext cx="78488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altLang="ru-RU" sz="6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r>
              <a:rPr lang="en-US" altLang="ru-RU" sz="6000" i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!</a:t>
            </a:r>
            <a:endParaRPr lang="ru-RU" altLang="ru-RU" sz="6000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310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15237</TotalTime>
  <Words>455</Words>
  <Application>Microsoft Office PowerPoint</Application>
  <PresentationFormat>Экран (4:3)</PresentationFormat>
  <Paragraphs>309</Paragraphs>
  <Slides>8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Северо-Западное управление  Ростехнадзора </vt:lpstr>
      <vt:lpstr>Презентация PowerPoint</vt:lpstr>
      <vt:lpstr>Северо-Западное управление  Ростехнадзора </vt:lpstr>
      <vt:lpstr>Северо-Западное управление  Ростехнадзора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Бугоркова Инна Николаевна</dc:creator>
  <cp:lastModifiedBy>Чмуль Валерий Николаевич</cp:lastModifiedBy>
  <cp:revision>602</cp:revision>
  <cp:lastPrinted>2024-10-30T11:26:48Z</cp:lastPrinted>
  <dcterms:created xsi:type="dcterms:W3CDTF">2016-11-28T10:39:36Z</dcterms:created>
  <dcterms:modified xsi:type="dcterms:W3CDTF">2024-11-08T12:16:57Z</dcterms:modified>
</cp:coreProperties>
</file>